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4630400" cy="8229600"/>
  <p:notesSz cx="8229600" cy="14630400"/>
  <p:embeddedFontLst>
    <p:embeddedFont>
      <p:font typeface="Inter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8723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6494" y="1132046"/>
            <a:ext cx="7643813" cy="1230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SPOTTHEFAKE: A Fake Product Review Spotter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236494" y="2643902"/>
            <a:ext cx="7643813" cy="2461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50"/>
              </a:lnSpc>
              <a:buNone/>
            </a:pPr>
            <a:r>
              <a:rPr lang="en-US" sz="7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Enhancing E-commerce Trust</a:t>
            </a:r>
            <a:endParaRPr lang="en-US" sz="7750" dirty="0"/>
          </a:p>
        </p:txBody>
      </p:sp>
      <p:sp>
        <p:nvSpPr>
          <p:cNvPr id="5" name="Text 2"/>
          <p:cNvSpPr/>
          <p:nvPr/>
        </p:nvSpPr>
        <p:spPr>
          <a:xfrm>
            <a:off x="6236494" y="5386388"/>
            <a:ext cx="7643813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 shopping is plagued by fake reviews that mislead consumers and damage the credibility of e-commerce platforms. SPOTTHEFAKE (Veritas) is a cutting-edge system designed to combat this issue by providing a comprehensive, product-level </a:t>
            </a: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Trust Score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236494" y="6797397"/>
            <a:ext cx="764381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5E07A-18ED-0440-81C5-EF1127A36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5651" y="7689240"/>
            <a:ext cx="2314898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529" y="421838"/>
            <a:ext cx="9955887" cy="503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Introduction: The Pervasive Problem of Opinion Spam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613529" y="1293138"/>
            <a:ext cx="7203400" cy="73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Fake reviews, often referred to as "opinion spam," pose a significant threat to the integrity of digital marketplaces. They not only damage consumer trust in individual products but also undermine the entire e-commerce ecosystem.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13529" y="2166938"/>
            <a:ext cx="7203400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843558" y="2584728"/>
            <a:ext cx="6973372" cy="73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SPOTTHEFAKE aims to solve this critical problem by acting as an AI-powered "detective." We automatically flag fraudulent reviews and consolidate this analysis into a definitive and easily interpretable product </a:t>
            </a:r>
            <a:r>
              <a:rPr lang="en-US" sz="1200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Trust Score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613529" y="2584728"/>
            <a:ext cx="22860" cy="735806"/>
          </a:xfrm>
          <a:prstGeom prst="rect">
            <a:avLst/>
          </a:prstGeom>
          <a:solidFill>
            <a:srgbClr val="007EBD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644" y="1327666"/>
            <a:ext cx="5825728" cy="5825728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690205" y="3722490"/>
            <a:ext cx="6624995" cy="1186577"/>
          </a:xfrm>
          <a:prstGeom prst="roundRect">
            <a:avLst>
              <a:gd name="adj" fmla="val 924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92749" y="3714393"/>
            <a:ext cx="91440" cy="1186577"/>
          </a:xfrm>
          <a:prstGeom prst="roundRect">
            <a:avLst>
              <a:gd name="adj" fmla="val 70464"/>
            </a:avLst>
          </a:prstGeom>
          <a:solidFill>
            <a:srgbClr val="007EBD"/>
          </a:solidFill>
          <a:ln/>
        </p:spPr>
      </p:sp>
      <p:sp>
        <p:nvSpPr>
          <p:cNvPr id="10" name="Text 7"/>
          <p:cNvSpPr/>
          <p:nvPr/>
        </p:nvSpPr>
        <p:spPr>
          <a:xfrm>
            <a:off x="860216" y="3774909"/>
            <a:ext cx="2013466" cy="42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Trust Erosion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843558" y="4114800"/>
            <a:ext cx="6203990" cy="1572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Fake reviews confuse consumers, leading to poor purchasing decisions and increasing product return rates.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636389" y="5248958"/>
            <a:ext cx="6624995" cy="1186577"/>
          </a:xfrm>
          <a:prstGeom prst="roundRect">
            <a:avLst>
              <a:gd name="adj" fmla="val 9247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36172" y="5224105"/>
            <a:ext cx="91440" cy="1186577"/>
          </a:xfrm>
          <a:prstGeom prst="roundRect">
            <a:avLst>
              <a:gd name="adj" fmla="val 70464"/>
            </a:avLst>
          </a:prstGeom>
          <a:solidFill>
            <a:srgbClr val="007EBD"/>
          </a:solidFill>
          <a:ln/>
        </p:spPr>
      </p:sp>
      <p:sp>
        <p:nvSpPr>
          <p:cNvPr id="14" name="Text 11"/>
          <p:cNvSpPr/>
          <p:nvPr/>
        </p:nvSpPr>
        <p:spPr>
          <a:xfrm>
            <a:off x="784189" y="5263634"/>
            <a:ext cx="201346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Detection Challenge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843558" y="5730105"/>
            <a:ext cx="6203990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Spammers continuously evolve their tactics, requiring dynamic, machine-learning based detection models.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BDADF0-D871-5DD7-2326-007E01C37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6291" y="7576727"/>
            <a:ext cx="2934109" cy="5620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23280"/>
            <a:ext cx="13113068" cy="1244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Method: A Hybrid Approach to Feature Engineering and Modeling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58666" y="2147292"/>
            <a:ext cx="13113068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detection methodology follows a rigorous three-step process, focusing on collecting comprehensive data, engineering fraud-revealing features, and implementing a powerful hybrid classification model.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6" y="2967395"/>
            <a:ext cx="4371023" cy="75866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48333" y="3915728"/>
            <a:ext cx="3991689" cy="622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1: Data Acquisition &amp; Preprocessing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48333" y="4651653"/>
            <a:ext cx="3991689" cy="1820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 raw data: review text, star ratings, reviewer IDs, timestamps, and crucial metadata like 'verified purchase' status. Preprocess text data (tokenization, lemmatization, stop word removal) to ensure model accuracy.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89" y="2967395"/>
            <a:ext cx="4371023" cy="7586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19355" y="3915728"/>
            <a:ext cx="3991689" cy="622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2: Advanced Feature Extraction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319355" y="4651653"/>
            <a:ext cx="3991689" cy="1213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Engineer features across three critical dimensions: Text, Behavior, and Temporal patterns, to create a multi-faceted profile for each review and reviewer.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711" y="2967395"/>
            <a:ext cx="4371023" cy="75866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90378" y="3915728"/>
            <a:ext cx="3991689" cy="622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3: Hybrid Classifier Implementation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90378" y="4651653"/>
            <a:ext cx="3991689" cy="1213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powerful hybrid model combining the strengths of specialized techniques to maximize fraud detection precision and recall.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758666" y="6945987"/>
            <a:ext cx="2987635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350" dirty="0"/>
          </a:p>
        </p:txBody>
      </p:sp>
      <p:sp>
        <p:nvSpPr>
          <p:cNvPr id="14" name="Text 9"/>
          <p:cNvSpPr/>
          <p:nvPr/>
        </p:nvSpPr>
        <p:spPr>
          <a:xfrm>
            <a:off x="758666" y="7395210"/>
            <a:ext cx="248959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9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56942C-1E6F-48A5-8985-DC62C458C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6222" y="7592329"/>
            <a:ext cx="2934109" cy="5620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801" y="474940"/>
            <a:ext cx="7746683" cy="566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Metrics and Key Results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90801" y="1387078"/>
            <a:ext cx="13248799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Testing demonstrates that our multi-faceted, hybrid model significantly outperforms traditional detection methods, especially those reliant solely on textual analysis.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01" y="2328386"/>
            <a:ext cx="7097197" cy="39744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0801" y="6497122"/>
            <a:ext cx="7097197" cy="829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integration of behavioral and temporal features via the XGBoost component provides crucial context that improves the precision of the Transformer-based text analysis, resulting in a higher overall accuracy score of 92%.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216860" y="2306717"/>
            <a:ext cx="4535686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Findings from Model Evaluation</a:t>
            </a:r>
            <a:endParaRPr lang="en-US" sz="2100" dirty="0"/>
          </a:p>
        </p:txBody>
      </p:sp>
      <p:sp>
        <p:nvSpPr>
          <p:cNvPr id="7" name="Shape 4"/>
          <p:cNvSpPr/>
          <p:nvPr/>
        </p:nvSpPr>
        <p:spPr>
          <a:xfrm>
            <a:off x="8216860" y="2841069"/>
            <a:ext cx="388620" cy="388620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778121" y="2900363"/>
            <a:ext cx="2266950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Hybrid Superiority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778121" y="3356372"/>
            <a:ext cx="5168979" cy="829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models consistently outperform text-only approaches, proving that fraud is better detected by analyzing behavior, not just language.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8216860" y="4530804"/>
            <a:ext cx="388620" cy="388620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778121" y="4590098"/>
            <a:ext cx="2266950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Co-Burst Detection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778121" y="5046107"/>
            <a:ext cx="5168979" cy="829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Temporal "co-burst" features are highly effective in identifying organized, coordinated groups of fake reviewers operating from multiple accounts simultaneously.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8216860" y="6220539"/>
            <a:ext cx="388620" cy="388620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778121" y="6279833"/>
            <a:ext cx="2839641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Trust &amp; Explainability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778121" y="6735842"/>
            <a:ext cx="5168979" cy="829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Providing transparent explanations (e.g., "200+ reviews for this product posted within 24 hours") significantly improves user confidence in the Trust Score.</a:t>
            </a:r>
            <a:endParaRPr lang="en-US" sz="13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BFB5D7-147E-2CD2-0B7E-BBD47F329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6448" y="7737514"/>
            <a:ext cx="2314898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845" y="324445"/>
            <a:ext cx="5374719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Work and Expansion Roadmap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71845" y="947380"/>
            <a:ext cx="13686711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maintain detection efficacy against evolving spam tactics and expand market reach, our roadmap focuses on three key areas of development.</a:t>
            </a:r>
            <a:endParaRPr lang="en-US" sz="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45" y="1268730"/>
            <a:ext cx="6769656" cy="67696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1845" y="8156257"/>
            <a:ext cx="1778556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Global Language Support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471845" y="8420576"/>
            <a:ext cx="6769656" cy="377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 the text analysis component (Transformer models) to support non-English languages, starting with Spanish and German, to expand coverage into international markets.</a:t>
            </a:r>
            <a:endParaRPr lang="en-US" sz="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900" y="1268730"/>
            <a:ext cx="6769656" cy="67696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88900" y="8156257"/>
            <a:ext cx="1603177" cy="193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Review Image Analysis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7388900" y="8420576"/>
            <a:ext cx="6769656" cy="377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computer vision models (e.g., CNNs) to analyze attached review images for signs of spam, such as stock photos, irrelevant content, or poor image quality.</a:t>
            </a:r>
            <a:endParaRPr lang="en-US" sz="900" dirty="0"/>
          </a:p>
        </p:txBody>
      </p:sp>
      <p:sp>
        <p:nvSpPr>
          <p:cNvPr id="10" name="Shape 6"/>
          <p:cNvSpPr/>
          <p:nvPr/>
        </p:nvSpPr>
        <p:spPr>
          <a:xfrm>
            <a:off x="471845" y="8930640"/>
            <a:ext cx="13686711" cy="501015"/>
          </a:xfrm>
          <a:prstGeom prst="roundRect">
            <a:avLst>
              <a:gd name="adj" fmla="val 9891"/>
            </a:avLst>
          </a:prstGeom>
          <a:solidFill>
            <a:srgbClr val="B3E5F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17" y="9104233"/>
            <a:ext cx="147399" cy="1178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54988" y="9077920"/>
            <a:ext cx="13185696" cy="188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long-term vision is to establish SPOTTHEFAKE as the industry standard for e-commerce integrity, offering a proactive defense against all forms of digital fraud.</a:t>
            </a:r>
            <a:endParaRPr lang="en-US" sz="9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5A614D-55FB-ED76-0F0D-40F92155A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5502" y="7713758"/>
            <a:ext cx="2314898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100" y="573048"/>
            <a:ext cx="7848600" cy="1062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Conclusion: SPOTTHEFAKE — AI-Driven Integrity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134100" y="1878449"/>
            <a:ext cx="7848600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SPOTTHEFAKE (Veritas) represents a comprehensive and technologically advanced solution to the pervasive problem of fake product reviews. By integrating powerful AI, granular feature engineering, and a focus on transparency, we provide unparalleled protection for shoppers and platforms alike.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134100" y="2837855"/>
            <a:ext cx="647700" cy="1204793"/>
          </a:xfrm>
          <a:prstGeom prst="roundRect">
            <a:avLst>
              <a:gd name="adj" fmla="val 36000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6506" y="3318748"/>
            <a:ext cx="242888" cy="2428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43725" y="2999780"/>
            <a:ext cx="2125266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AI-Powered Detection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6943725" y="3362563"/>
            <a:ext cx="7038975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Utilizes a hybrid classification model (Transformer + XGBoost) for maximum accuracy against complex spam.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6134100" y="4204573"/>
            <a:ext cx="647700" cy="1204793"/>
          </a:xfrm>
          <a:prstGeom prst="roundRect">
            <a:avLst>
              <a:gd name="adj" fmla="val 36000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6506" y="4685467"/>
            <a:ext cx="242888" cy="2428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943725" y="4366498"/>
            <a:ext cx="2315766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Actionable Trust Scores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6943725" y="4729282"/>
            <a:ext cx="7038975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Calculates a reliable product Trust Score, giving shoppers a simple metric for evaluating credibility.</a:t>
            </a:r>
            <a:endParaRPr lang="en-US" sz="1250" dirty="0"/>
          </a:p>
        </p:txBody>
      </p:sp>
      <p:sp>
        <p:nvSpPr>
          <p:cNvPr id="13" name="Shape 8"/>
          <p:cNvSpPr/>
          <p:nvPr/>
        </p:nvSpPr>
        <p:spPr>
          <a:xfrm>
            <a:off x="6134100" y="5571292"/>
            <a:ext cx="647700" cy="1204793"/>
          </a:xfrm>
          <a:prstGeom prst="roundRect">
            <a:avLst>
              <a:gd name="adj" fmla="val 36000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6506" y="6052185"/>
            <a:ext cx="242888" cy="24288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943725" y="5733217"/>
            <a:ext cx="2125266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Explainable Results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6943725" y="6096000"/>
            <a:ext cx="7038975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transparent red flags and explanations directly in the browser extension, building user confidence.</a:t>
            </a:r>
            <a:endParaRPr lang="en-US" sz="1250" dirty="0"/>
          </a:p>
        </p:txBody>
      </p:sp>
      <p:sp>
        <p:nvSpPr>
          <p:cNvPr id="17" name="Text 11"/>
          <p:cNvSpPr/>
          <p:nvPr/>
        </p:nvSpPr>
        <p:spPr>
          <a:xfrm>
            <a:off x="6134100" y="7018973"/>
            <a:ext cx="7848600" cy="637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Empowering shoppers to make safer, more informed decisions is our ultimate goal.</a:t>
            </a:r>
            <a:endParaRPr lang="en-US" sz="2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783134-8A01-85F8-29BB-4382BB5D4A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15502" y="7731585"/>
            <a:ext cx="2314898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37498"/>
            <a:ext cx="52099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Team Members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885605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29745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G.ANUDEEP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93790" y="5074444"/>
            <a:ext cx="41821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ID: 2420030148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3986" y="3885605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3986" y="4629745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SK.ABDUL SABBIR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5223986" y="5074444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ID: 2420030151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54302" y="3885605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4302" y="4629745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B.SAGAR REDDY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9654302" y="5074444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ID: 2420030157</a:t>
            </a:r>
            <a:endParaRPr lang="en-US" sz="15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F98C59-87C6-0A7E-16BD-EC33F4FE56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15502" y="7678849"/>
            <a:ext cx="2314898" cy="4572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725</Words>
  <Application>Microsoft Office PowerPoint</Application>
  <PresentationFormat>Custom</PresentationFormat>
  <Paragraphs>58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Inter</vt:lpstr>
      <vt:lpstr>Arial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sk abdul sabbir</cp:lastModifiedBy>
  <cp:revision>2</cp:revision>
  <dcterms:created xsi:type="dcterms:W3CDTF">2025-11-08T06:25:29Z</dcterms:created>
  <dcterms:modified xsi:type="dcterms:W3CDTF">2025-11-08T06:34:09Z</dcterms:modified>
</cp:coreProperties>
</file>